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3138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67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67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46554"/>
            <a:ext cx="2971800" cy="4673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" name="Google Shape;26;p1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10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:notes"/>
          <p:cNvSpPr/>
          <p:nvPr>
            <p:ph idx="2" type="sldImg"/>
          </p:nvPr>
        </p:nvSpPr>
        <p:spPr>
          <a:xfrm>
            <a:off x="635000" y="1163638"/>
            <a:ext cx="5588100" cy="31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1:notes"/>
          <p:cNvSpPr txBox="1"/>
          <p:nvPr>
            <p:ph idx="1" type="body"/>
          </p:nvPr>
        </p:nvSpPr>
        <p:spPr>
          <a:xfrm>
            <a:off x="685800" y="4482296"/>
            <a:ext cx="54864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11:notes"/>
          <p:cNvSpPr txBox="1"/>
          <p:nvPr>
            <p:ph idx="12" type="sldNum"/>
          </p:nvPr>
        </p:nvSpPr>
        <p:spPr>
          <a:xfrm>
            <a:off x="3884613" y="8846554"/>
            <a:ext cx="29718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12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13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14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5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16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7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18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19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" name="Google Shape;32;p2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20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21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22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24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25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2" name="Google Shape;242;p26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9" name="Google Shape;249;p27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28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1" name="Google Shape;261;p29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" name="Google Shape;39;p3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30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31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p32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" name="Google Shape;57;p4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p6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p7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:notes"/>
          <p:cNvSpPr/>
          <p:nvPr>
            <p:ph idx="2" type="sldImg"/>
          </p:nvPr>
        </p:nvSpPr>
        <p:spPr>
          <a:xfrm>
            <a:off x="635000" y="1163638"/>
            <a:ext cx="5588100" cy="3143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685800" y="4482296"/>
            <a:ext cx="54864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p8:notes"/>
          <p:cNvSpPr txBox="1"/>
          <p:nvPr>
            <p:ph idx="12" type="sldNum"/>
          </p:nvPr>
        </p:nvSpPr>
        <p:spPr>
          <a:xfrm>
            <a:off x="3884613" y="8846554"/>
            <a:ext cx="29718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:notes"/>
          <p:cNvSpPr txBox="1"/>
          <p:nvPr>
            <p:ph idx="1" type="body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p9:notes"/>
          <p:cNvSpPr/>
          <p:nvPr>
            <p:ph idx="2" type="sldImg"/>
          </p:nvPr>
        </p:nvSpPr>
        <p:spPr>
          <a:xfrm>
            <a:off x="635000" y="1163638"/>
            <a:ext cx="5588000" cy="3143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400"/>
              <a:buFont typeface="Arial"/>
              <a:buNone/>
              <a:defRPr sz="4400">
                <a:solidFill>
                  <a:srgbClr val="7F7F7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400"/>
              <a:buNone/>
              <a:defRPr sz="2400">
                <a:solidFill>
                  <a:srgbClr val="757070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838200" y="1041400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838200" y="2286000"/>
            <a:ext cx="10515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838200" y="973137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838200" y="2197099"/>
            <a:ext cx="10515600" cy="3632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1800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838200" y="973137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1041400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1" i="0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2197099"/>
            <a:ext cx="10515600" cy="3632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070"/>
              </a:buClr>
              <a:buSzPts val="2400"/>
              <a:buFont typeface="Arial"/>
              <a:buChar char="•"/>
              <a:defRPr b="0" i="1" sz="24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8.jpg"/><Relationship Id="rId5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jp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21.jpg"/><Relationship Id="rId5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Relationship Id="rId4" Type="http://schemas.openxmlformats.org/officeDocument/2006/relationships/image" Target="../media/image29.jpg"/><Relationship Id="rId5" Type="http://schemas.openxmlformats.org/officeDocument/2006/relationships/image" Target="../media/image24.jpg"/><Relationship Id="rId6" Type="http://schemas.openxmlformats.org/officeDocument/2006/relationships/image" Target="../media/image3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2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Relationship Id="rId4" Type="http://schemas.openxmlformats.org/officeDocument/2006/relationships/image" Target="../media/image34.jpg"/><Relationship Id="rId5" Type="http://schemas.openxmlformats.org/officeDocument/2006/relationships/image" Target="../media/image3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jpg"/><Relationship Id="rId4" Type="http://schemas.openxmlformats.org/officeDocument/2006/relationships/image" Target="../media/image36.jpg"/><Relationship Id="rId5" Type="http://schemas.openxmlformats.org/officeDocument/2006/relationships/image" Target="../media/image35.jpg"/><Relationship Id="rId6" Type="http://schemas.openxmlformats.org/officeDocument/2006/relationships/image" Target="../media/image4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jpg"/><Relationship Id="rId4" Type="http://schemas.openxmlformats.org/officeDocument/2006/relationships/image" Target="../media/image48.png"/><Relationship Id="rId5" Type="http://schemas.openxmlformats.org/officeDocument/2006/relationships/image" Target="../media/image47.png"/><Relationship Id="rId6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jpg"/><Relationship Id="rId4" Type="http://schemas.openxmlformats.org/officeDocument/2006/relationships/image" Target="../media/image45.jpg"/><Relationship Id="rId5" Type="http://schemas.openxmlformats.org/officeDocument/2006/relationships/image" Target="../media/image43.jpg"/><Relationship Id="rId6" Type="http://schemas.openxmlformats.org/officeDocument/2006/relationships/image" Target="../media/image5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jpg"/><Relationship Id="rId4" Type="http://schemas.openxmlformats.org/officeDocument/2006/relationships/image" Target="../media/image44.jpg"/><Relationship Id="rId9" Type="http://schemas.openxmlformats.org/officeDocument/2006/relationships/image" Target="../media/image56.jpg"/><Relationship Id="rId5" Type="http://schemas.openxmlformats.org/officeDocument/2006/relationships/image" Target="../media/image46.jpg"/><Relationship Id="rId6" Type="http://schemas.openxmlformats.org/officeDocument/2006/relationships/image" Target="../media/image54.jpg"/><Relationship Id="rId7" Type="http://schemas.openxmlformats.org/officeDocument/2006/relationships/image" Target="../media/image60.jpg"/><Relationship Id="rId8" Type="http://schemas.openxmlformats.org/officeDocument/2006/relationships/image" Target="../media/image5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4.jpg"/><Relationship Id="rId5" Type="http://schemas.openxmlformats.org/officeDocument/2006/relationships/image" Target="../media/image16.jpg"/><Relationship Id="rId6" Type="http://schemas.openxmlformats.org/officeDocument/2006/relationships/image" Target="../media/image11.jpg"/><Relationship Id="rId7" Type="http://schemas.openxmlformats.org/officeDocument/2006/relationships/image" Target="../media/image9.jpg"/><Relationship Id="rId8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gif"/><Relationship Id="rId5" Type="http://schemas.openxmlformats.org/officeDocument/2006/relationships/image" Target="../media/image15.gif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/>
        </p:nvSpPr>
        <p:spPr>
          <a:xfrm>
            <a:off x="626533" y="3076610"/>
            <a:ext cx="37846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7"/>
          <p:cNvSpPr txBox="1"/>
          <p:nvPr/>
        </p:nvSpPr>
        <p:spPr>
          <a:xfrm>
            <a:off x="95793" y="3445942"/>
            <a:ext cx="4679407" cy="6940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171616"/>
                </a:solidFill>
                <a:latin typeface="Arial"/>
                <a:ea typeface="Arial"/>
                <a:cs typeface="Arial"/>
                <a:sym typeface="Arial"/>
              </a:rPr>
              <a:t>EMBLEMA</a:t>
            </a:r>
            <a:endParaRPr b="1" i="0" sz="2800" u="none" cap="none" strike="noStrike">
              <a:solidFill>
                <a:srgbClr val="17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dih en colombia" id="100" name="Google Shape;1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471" y="2084927"/>
            <a:ext cx="3960440" cy="2970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type="title"/>
          </p:nvPr>
        </p:nvSpPr>
        <p:spPr>
          <a:xfrm>
            <a:off x="444909" y="746432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880"/>
              <a:buFont typeface="Arial"/>
              <a:buNone/>
            </a:pPr>
            <a:r>
              <a:rPr lang="es-CO" sz="2880">
                <a:solidFill>
                  <a:srgbClr val="050607"/>
                </a:solidFill>
              </a:rPr>
              <a:t>Emblema a Titulo Protector – Componente sanitario Militar</a:t>
            </a:r>
            <a:endParaRPr sz="2880">
              <a:solidFill>
                <a:srgbClr val="050607"/>
              </a:solidFill>
            </a:endParaRPr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9474" y="2084926"/>
            <a:ext cx="5339921" cy="2970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31471" y="1892401"/>
            <a:ext cx="5343935" cy="355614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/>
          <p:nvPr/>
        </p:nvSpPr>
        <p:spPr>
          <a:xfrm>
            <a:off x="4178710" y="-937802"/>
            <a:ext cx="3365024" cy="77251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9600"/>
              <a:buFont typeface="Arial"/>
              <a:buNone/>
            </a:pPr>
            <a:r>
              <a:rPr b="0" i="0" lang="es-CO" sz="49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496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8200" y="874251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Arial"/>
              <a:buNone/>
            </a:pPr>
            <a:r>
              <a:rPr lang="es-CO">
                <a:solidFill>
                  <a:srgbClr val="050607"/>
                </a:solidFill>
              </a:rPr>
              <a:t>Emblema a Titulo Protector – Movimiento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8200" y="1790649"/>
            <a:ext cx="10515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50607"/>
                </a:solidFill>
                <a:latin typeface="Arial"/>
                <a:ea typeface="Arial"/>
                <a:cs typeface="Arial"/>
                <a:sym typeface="Arial"/>
              </a:rPr>
              <a:t>En virtud del reglamento del Emblema, la Sociedad Nacional podrá utilizar el emblema para desplegar las actividades que se avengan con los Principios Fundamentales, y velara porque, en todas las circunstancias nada mengue su prestigio ni aminore el respeto que se le debe.</a:t>
            </a:r>
            <a:endParaRPr b="0" i="0" sz="2400" u="none" cap="none" strike="noStrike">
              <a:solidFill>
                <a:srgbClr val="0506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406" y="3365090"/>
            <a:ext cx="4001729" cy="300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838200" y="1041400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880"/>
              <a:buFont typeface="Arial"/>
              <a:buNone/>
            </a:pPr>
            <a:r>
              <a:rPr lang="es-CO" sz="2880">
                <a:solidFill>
                  <a:srgbClr val="050607"/>
                </a:solidFill>
              </a:rPr>
              <a:t>Normas técnicas del Emblema a título protector</a:t>
            </a:r>
            <a:br>
              <a:rPr lang="es-CO" sz="2880">
                <a:solidFill>
                  <a:srgbClr val="798DA8"/>
                </a:solidFill>
              </a:rPr>
            </a:br>
            <a:endParaRPr sz="2880"/>
          </a:p>
        </p:txBody>
      </p:sp>
      <p:sp>
        <p:nvSpPr>
          <p:cNvPr id="124" name="Google Shape;124;p19"/>
          <p:cNvSpPr/>
          <p:nvPr/>
        </p:nvSpPr>
        <p:spPr>
          <a:xfrm>
            <a:off x="572730" y="1734224"/>
            <a:ext cx="3424639" cy="1541087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Cruz Roja no tocará los bordes de la bandera o recuadro que utilice.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4168600" y="1734224"/>
            <a:ext cx="3424639" cy="1541087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Cruz se forma de dos bandas de las mismas dimensiones de ancho, una horizontal y otra vertical, que se cruzan por la mitad, formando cinco cuadros exactos.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7764470" y="1734224"/>
            <a:ext cx="3424639" cy="1541087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35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emblema se exhibe siempre desde fondo blanco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9884" y="3388367"/>
            <a:ext cx="3773744" cy="3016428"/>
          </a:xfrm>
          <a:prstGeom prst="rect">
            <a:avLst/>
          </a:prstGeom>
          <a:noFill/>
          <a:ln cap="flat" cmpd="sng" w="28575">
            <a:solidFill>
              <a:srgbClr val="05060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3503" y="3377381"/>
            <a:ext cx="3799789" cy="3037246"/>
          </a:xfrm>
          <a:prstGeom prst="rect">
            <a:avLst/>
          </a:prstGeom>
          <a:noFill/>
          <a:ln cap="flat" cmpd="sng" w="19050">
            <a:solidFill>
              <a:srgbClr val="05060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621890" y="624694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880"/>
              <a:buFont typeface="Arial"/>
              <a:buNone/>
            </a:pPr>
            <a:r>
              <a:rPr lang="es-CO" sz="2880">
                <a:solidFill>
                  <a:srgbClr val="050607"/>
                </a:solidFill>
              </a:rPr>
              <a:t>Normas técnicas del Emblema a título protector</a:t>
            </a:r>
            <a:br>
              <a:rPr lang="es-CO" sz="2880">
                <a:solidFill>
                  <a:srgbClr val="798DA8"/>
                </a:solidFill>
              </a:rPr>
            </a:br>
            <a:endParaRPr sz="2880"/>
          </a:p>
        </p:txBody>
      </p:sp>
      <p:sp>
        <p:nvSpPr>
          <p:cNvPr id="134" name="Google Shape;134;p20"/>
          <p:cNvSpPr/>
          <p:nvPr/>
        </p:nvSpPr>
        <p:spPr>
          <a:xfrm>
            <a:off x="2341697" y="1094240"/>
            <a:ext cx="3941705" cy="1773767"/>
          </a:xfrm>
          <a:prstGeom prst="homePlate">
            <a:avLst>
              <a:gd fmla="val 50000" name="adj"/>
            </a:avLst>
          </a:prstGeom>
          <a:solidFill>
            <a:schemeClr val="accent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Debe ser de grandes dimensiones; para su visibilidad debe poseer sistemas de iluminación, y colocarse sobre banderas o superficies planas.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6480487" y="1094240"/>
            <a:ext cx="3941705" cy="1773767"/>
          </a:xfrm>
          <a:prstGeom prst="chevron">
            <a:avLst>
              <a:gd fmla="val 50000" name="adj"/>
            </a:avLst>
          </a:prstGeom>
          <a:solidFill>
            <a:schemeClr val="accent5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 una base de policromía, el rojo se produce al combinar al amarillo por ciento “process” y magenta 100 por ciento “process” o en su defecto se tomará la base PANTONE 485 para el color rojo.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3612" l="17137" r="21974" t="21286"/>
          <a:stretch/>
        </p:blipFill>
        <p:spPr>
          <a:xfrm>
            <a:off x="1658478" y="2969343"/>
            <a:ext cx="4172051" cy="3301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73071" y="2969343"/>
            <a:ext cx="4409560" cy="333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698538" y="910123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Arial"/>
              <a:buNone/>
            </a:pPr>
            <a:r>
              <a:rPr lang="es-CO">
                <a:solidFill>
                  <a:srgbClr val="050607"/>
                </a:solidFill>
              </a:rPr>
              <a:t>Emblema a Titulo Indicativo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698538" y="2639634"/>
            <a:ext cx="5633435" cy="2952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050607"/>
                </a:solidFill>
                <a:latin typeface="Arial"/>
                <a:ea typeface="Arial"/>
                <a:cs typeface="Arial"/>
                <a:sym typeface="Arial"/>
              </a:rPr>
              <a:t>Identifica que una persona o bien tiene un vínculo legal, reglamentario o estatutario con el Movimiento Internacional de la Cruz Roja y la Media Luna Roja.</a:t>
            </a:r>
            <a:endParaRPr b="0" i="0" sz="2400" u="none" cap="none" strike="noStrike">
              <a:solidFill>
                <a:srgbClr val="0506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mitÃ© Internacional de la Cruz Roja" id="144" name="Google Shape;1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8627" y="1464444"/>
            <a:ext cx="936103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federacion internacional de la cruz roja" id="145" name="Google Shape;145;p21"/>
          <p:cNvPicPr preferRelativeResize="0"/>
          <p:nvPr/>
        </p:nvPicPr>
        <p:blipFill rotWithShape="1">
          <a:blip r:embed="rId4">
            <a:alphaModFix/>
          </a:blip>
          <a:srcRect b="27601" l="0" r="-2000" t="25971"/>
          <a:stretch/>
        </p:blipFill>
        <p:spPr>
          <a:xfrm>
            <a:off x="7762330" y="2894557"/>
            <a:ext cx="3672408" cy="936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ruz roja colombiana" id="146" name="Google Shape;14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8685" y="4355962"/>
            <a:ext cx="3819698" cy="777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939800" y="685797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Arial"/>
              <a:buNone/>
            </a:pPr>
            <a:r>
              <a:rPr lang="es-CO">
                <a:solidFill>
                  <a:srgbClr val="050607"/>
                </a:solidFill>
              </a:rPr>
              <a:t>Uso de Emblema a Titulo Indicativo – en Colombia</a:t>
            </a:r>
            <a:endParaRPr>
              <a:solidFill>
                <a:srgbClr val="050607"/>
              </a:solidFill>
            </a:endParaRPr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482601" y="1885422"/>
            <a:ext cx="10515600" cy="383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Noto Sans Symbols"/>
              <a:buChar char="✔"/>
            </a:pPr>
            <a:r>
              <a:rPr lang="es-CO">
                <a:solidFill>
                  <a:srgbClr val="050607"/>
                </a:solidFill>
              </a:rPr>
              <a:t>Miembros de la Cruz Roja Colombiana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5677" y="1453620"/>
            <a:ext cx="1872190" cy="2808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/>
        </p:nvSpPr>
        <p:spPr>
          <a:xfrm>
            <a:off x="482601" y="2743201"/>
            <a:ext cx="63923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1800"/>
              <a:buFont typeface="Noto Sans Symbols"/>
              <a:buChar char="✔"/>
            </a:pPr>
            <a:r>
              <a:rPr b="0" i="0" lang="es-CO" sz="1800" u="none" cap="none" strike="noStrike">
                <a:solidFill>
                  <a:srgbClr val="050607"/>
                </a:solidFill>
                <a:latin typeface="Arial"/>
                <a:ea typeface="Arial"/>
                <a:cs typeface="Arial"/>
                <a:sym typeface="Arial"/>
              </a:rPr>
              <a:t>Miembros del Movimiento Internacional de la Cruz Roja y la Media Luna Roja (Componentes)</a:t>
            </a:r>
            <a:endParaRPr b="0" i="0" sz="1800" u="none" cap="none" strike="noStrike">
              <a:solidFill>
                <a:srgbClr val="0506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22"/>
          <p:cNvPicPr preferRelativeResize="0"/>
          <p:nvPr/>
        </p:nvPicPr>
        <p:blipFill rotWithShape="1">
          <a:blip r:embed="rId4">
            <a:alphaModFix/>
          </a:blip>
          <a:srcRect b="0" l="-1" r="66626" t="0"/>
          <a:stretch/>
        </p:blipFill>
        <p:spPr>
          <a:xfrm>
            <a:off x="9492247" y="1453620"/>
            <a:ext cx="1768419" cy="278185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482601" y="3617444"/>
            <a:ext cx="650239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1800"/>
              <a:buFont typeface="Noto Sans Symbols"/>
              <a:buChar char="✔"/>
            </a:pPr>
            <a:r>
              <a:rPr b="0" i="0" lang="es-CO" sz="1800" u="none" cap="none" strike="noStrike">
                <a:solidFill>
                  <a:srgbClr val="050607"/>
                </a:solidFill>
                <a:latin typeface="Arial"/>
                <a:ea typeface="Arial"/>
                <a:cs typeface="Arial"/>
                <a:sym typeface="Arial"/>
              </a:rPr>
              <a:t>Sociedades Nacionales con presencia en el País (deberán portar en terreno emblema indicativo de la SNCRC)</a:t>
            </a:r>
            <a:endParaRPr b="0" i="0" sz="1800" u="none" cap="none" strike="noStrike">
              <a:solidFill>
                <a:srgbClr val="05060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5">
            <a:alphaModFix/>
          </a:blip>
          <a:srcRect b="13046" l="0" r="0" t="12195"/>
          <a:stretch/>
        </p:blipFill>
        <p:spPr>
          <a:xfrm>
            <a:off x="1777999" y="4428067"/>
            <a:ext cx="3547534" cy="1988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5677" y="4428067"/>
            <a:ext cx="3974052" cy="198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838200" y="855133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880"/>
              <a:buFont typeface="Arial"/>
              <a:buNone/>
            </a:pPr>
            <a:r>
              <a:rPr lang="es-CO" sz="2880">
                <a:solidFill>
                  <a:srgbClr val="050607"/>
                </a:solidFill>
              </a:rPr>
              <a:t>Normas técnicas del Emblema a título Indicativo</a:t>
            </a:r>
            <a:br>
              <a:rPr lang="es-CO" sz="2880">
                <a:solidFill>
                  <a:srgbClr val="050607"/>
                </a:solidFill>
              </a:rPr>
            </a:br>
            <a:endParaRPr sz="2880">
              <a:solidFill>
                <a:srgbClr val="050607"/>
              </a:solidFill>
            </a:endParaRPr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499533" y="1724553"/>
            <a:ext cx="6180667" cy="3355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Noto Sans Symbols"/>
              <a:buChar char="❖"/>
            </a:pPr>
            <a:r>
              <a:rPr lang="es-CO">
                <a:solidFill>
                  <a:srgbClr val="050607"/>
                </a:solidFill>
              </a:rPr>
              <a:t>Ha de ser de dimensiones pequeñas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Noto Sans Symbols"/>
              <a:buChar char="❖"/>
            </a:pPr>
            <a:r>
              <a:rPr lang="es-CO">
                <a:solidFill>
                  <a:srgbClr val="050607"/>
                </a:solidFill>
              </a:rPr>
              <a:t>Debe ir acompañado de la leyenda Cruz Roja Colombiana, en letra Times Roman</a:t>
            </a:r>
            <a:endParaRPr>
              <a:solidFill>
                <a:srgbClr val="050607"/>
              </a:solidFill>
            </a:endParaRPr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Noto Sans Symbols"/>
              <a:buChar char="❖"/>
            </a:pPr>
            <a:r>
              <a:rPr lang="es-CO">
                <a:solidFill>
                  <a:srgbClr val="050607"/>
                </a:solidFill>
              </a:rPr>
              <a:t>Debe ir sobre fondo blanco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Noto Sans Symbols"/>
              <a:buChar char="❖"/>
            </a:pPr>
            <a:r>
              <a:rPr lang="es-CO">
                <a:solidFill>
                  <a:srgbClr val="050607"/>
                </a:solidFill>
              </a:rPr>
              <a:t>La Cruz se forma sobre dos bandas de las mismas dimensiones de ancho, una horizontal y otra vertical, que se cruzan por la mitad, formando cinco(5) cuadros exactos.</a:t>
            </a:r>
            <a:endParaRPr/>
          </a:p>
          <a:p>
            <a:pPr indent="-342900" lvl="0" marL="3429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Noto Sans Symbols"/>
              <a:buChar char="❖"/>
            </a:pPr>
            <a:r>
              <a:rPr lang="es-CO">
                <a:solidFill>
                  <a:srgbClr val="050607"/>
                </a:solidFill>
              </a:rPr>
              <a:t>No se incluirá dentro de la Cruz texto o figura alguna.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 rotWithShape="1">
          <a:blip r:embed="rId3">
            <a:alphaModFix/>
          </a:blip>
          <a:srcRect b="35158" l="0" r="0" t="20906"/>
          <a:stretch/>
        </p:blipFill>
        <p:spPr>
          <a:xfrm>
            <a:off x="7635270" y="1631422"/>
            <a:ext cx="3879398" cy="170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78700" y="3761316"/>
            <a:ext cx="1904116" cy="186901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/>
        </p:nvSpPr>
        <p:spPr>
          <a:xfrm>
            <a:off x="8886177" y="2516596"/>
            <a:ext cx="1717137" cy="377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00"/>
              <a:buFont typeface="Arial"/>
              <a:buNone/>
            </a:pPr>
            <a:r>
              <a:rPr b="0" i="0" lang="es-CO" sz="239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239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24268" l="0" r="0" t="20906"/>
          <a:stretch/>
        </p:blipFill>
        <p:spPr>
          <a:xfrm>
            <a:off x="6964681" y="4013201"/>
            <a:ext cx="3474719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>
            <p:ph type="title"/>
          </p:nvPr>
        </p:nvSpPr>
        <p:spPr>
          <a:xfrm>
            <a:off x="838200" y="1144478"/>
            <a:ext cx="4828566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Arial"/>
              <a:buNone/>
            </a:pPr>
            <a:r>
              <a:rPr lang="es-CO" sz="2000">
                <a:solidFill>
                  <a:srgbClr val="050607"/>
                </a:solidFill>
              </a:rPr>
              <a:t>Aceptación del Emblema en Colombia</a:t>
            </a:r>
            <a:endParaRPr sz="2000">
              <a:solidFill>
                <a:srgbClr val="050607"/>
              </a:solidFill>
            </a:endParaRPr>
          </a:p>
          <a:p>
            <a:pPr indent="-158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050607"/>
              </a:solidFill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b="35158" l="0" r="0" t="20906"/>
          <a:stretch/>
        </p:blipFill>
        <p:spPr>
          <a:xfrm>
            <a:off x="963537" y="1790809"/>
            <a:ext cx="3879398" cy="170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80233" y="1495642"/>
            <a:ext cx="2142066" cy="214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 rotWithShape="1">
          <a:blip r:embed="rId5">
            <a:alphaModFix/>
          </a:blip>
          <a:srcRect b="90741" l="0" r="58519" t="0"/>
          <a:stretch/>
        </p:blipFill>
        <p:spPr>
          <a:xfrm>
            <a:off x="838200" y="4631267"/>
            <a:ext cx="4665472" cy="10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:\UNGRD\Acciones CRC (69).JPG" id="181" name="Google Shape;181;p25"/>
          <p:cNvPicPr preferRelativeResize="0"/>
          <p:nvPr/>
        </p:nvPicPr>
        <p:blipFill rotWithShape="1">
          <a:blip r:embed="rId3">
            <a:alphaModFix/>
          </a:blip>
          <a:srcRect b="0" l="8983" r="0" t="2735"/>
          <a:stretch/>
        </p:blipFill>
        <p:spPr>
          <a:xfrm>
            <a:off x="3266351" y="3272646"/>
            <a:ext cx="5284460" cy="3176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Pictures\Acceso 2.jpg" id="182" name="Google Shape;182;p25"/>
          <p:cNvPicPr preferRelativeResize="0"/>
          <p:nvPr/>
        </p:nvPicPr>
        <p:blipFill rotWithShape="1">
          <a:blip r:embed="rId4">
            <a:alphaModFix/>
          </a:blip>
          <a:srcRect b="7752" l="0" r="0" t="11051"/>
          <a:stretch/>
        </p:blipFill>
        <p:spPr>
          <a:xfrm>
            <a:off x="6642599" y="889685"/>
            <a:ext cx="3816424" cy="2064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imagenes farc en vereda el conejo" id="183" name="Google Shape;183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5462" y="889685"/>
            <a:ext cx="4162072" cy="2114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38200" y="1041400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838200" y="2286000"/>
            <a:ext cx="10515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C:\Users\Lenovo\Documents\CAMPAÑA EMBLEMA\EMBLEMA\Infografía1 .jpg" id="36" name="Google Shape;36;p8"/>
          <p:cNvPicPr preferRelativeResize="0"/>
          <p:nvPr/>
        </p:nvPicPr>
        <p:blipFill rotWithShape="1">
          <a:blip r:embed="rId3">
            <a:alphaModFix/>
          </a:blip>
          <a:srcRect b="0" l="0" r="0" t="4941"/>
          <a:stretch/>
        </p:blipFill>
        <p:spPr>
          <a:xfrm>
            <a:off x="3137200" y="533400"/>
            <a:ext cx="5585378" cy="589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relacionada" id="188" name="Google Shape;1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9456" y="836712"/>
            <a:ext cx="3912887" cy="2592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:\Fotos\Evacuación enfermos comunidad indigena Foto Lorena Valderrama.jpg" id="189" name="Google Shape;18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6426" y="802099"/>
            <a:ext cx="3377215" cy="2532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aravana humanitaria cruz roja" id="190" name="Google Shape;19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811" y="3826435"/>
            <a:ext cx="4156097" cy="2493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cicr colombia" id="191" name="Google Shape;191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9456" y="3647806"/>
            <a:ext cx="3978589" cy="267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idx="1" type="body"/>
          </p:nvPr>
        </p:nvSpPr>
        <p:spPr>
          <a:xfrm>
            <a:off x="296334" y="1845734"/>
            <a:ext cx="6519334" cy="922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400"/>
              <a:buFont typeface="Noto Sans Symbols"/>
              <a:buChar char="✔"/>
            </a:pPr>
            <a:r>
              <a:rPr b="0" i="0" lang="es-CO" sz="2400" u="none" cap="none" strike="noStrike">
                <a:solidFill>
                  <a:srgbClr val="050607"/>
                </a:solidFill>
                <a:latin typeface="Arial"/>
                <a:ea typeface="Arial"/>
                <a:cs typeface="Arial"/>
                <a:sym typeface="Arial"/>
              </a:rPr>
              <a:t>Los particulares no pueden hacer uso del emblema de la Cruz Roja o de imitaciones.</a:t>
            </a:r>
            <a:endParaRPr/>
          </a:p>
          <a:p>
            <a:pPr indent="-762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506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195701" y="2943013"/>
            <a:ext cx="6619966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400"/>
              <a:buFont typeface="Noto Sans Symbols"/>
              <a:buChar char="✔"/>
            </a:pPr>
            <a:r>
              <a:rPr b="0" i="0" lang="es-CO" sz="2400" u="none" cap="none" strike="noStrike">
                <a:solidFill>
                  <a:srgbClr val="050607"/>
                </a:solidFill>
                <a:latin typeface="Arial"/>
                <a:ea typeface="Arial"/>
                <a:cs typeface="Arial"/>
                <a:sym typeface="Arial"/>
              </a:rPr>
              <a:t>Sólo puede ser utilizado por terceros con el propósito de hacer difusión o colecta de fondos con previa autorización expresa de la Cruz Roja Colombiana. </a:t>
            </a:r>
            <a:endParaRPr b="0" i="0" sz="2400" u="none" cap="none" strike="noStrike">
              <a:solidFill>
                <a:srgbClr val="05060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33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5060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:\Pictures\Buenaventura.jpg" id="198" name="Google Shape;198;p27"/>
          <p:cNvPicPr preferRelativeResize="0"/>
          <p:nvPr/>
        </p:nvPicPr>
        <p:blipFill rotWithShape="1">
          <a:blip r:embed="rId3">
            <a:alphaModFix/>
          </a:blip>
          <a:srcRect b="18007" l="7948" r="38821" t="18283"/>
          <a:stretch/>
        </p:blipFill>
        <p:spPr>
          <a:xfrm>
            <a:off x="8336727" y="1253068"/>
            <a:ext cx="2376832" cy="213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/>
          <p:nvPr/>
        </p:nvSpPr>
        <p:spPr>
          <a:xfrm>
            <a:off x="8674511" y="128996"/>
            <a:ext cx="1717137" cy="377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00"/>
              <a:buFont typeface="Arial"/>
              <a:buNone/>
            </a:pPr>
            <a:r>
              <a:rPr b="0" i="0" lang="es-CO" sz="23900" u="none" cap="none" strike="noStrike">
                <a:solidFill>
                  <a:srgbClr val="F7000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="0" i="0" sz="23900" u="none" cap="none" strike="noStrike">
              <a:solidFill>
                <a:srgbClr val="F7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2292" y="4322412"/>
            <a:ext cx="3086602" cy="1739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20467" y="4237036"/>
            <a:ext cx="2163947" cy="182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47974" y="4237035"/>
            <a:ext cx="2014463" cy="1825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838200" y="880533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Arial"/>
              <a:buNone/>
            </a:pPr>
            <a:r>
              <a:rPr lang="es-CO">
                <a:solidFill>
                  <a:srgbClr val="050607"/>
                </a:solidFill>
              </a:rPr>
              <a:t>Uso Indebido del Emblema</a:t>
            </a:r>
            <a:endParaRPr>
              <a:solidFill>
                <a:srgbClr val="050607"/>
              </a:solidFill>
            </a:endParaRPr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838200" y="2286000"/>
            <a:ext cx="4030133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Noto Sans Symbols"/>
              <a:buChar char="✔"/>
            </a:pPr>
            <a:r>
              <a:rPr lang="es-CO" sz="3200">
                <a:solidFill>
                  <a:srgbClr val="050607"/>
                </a:solidFill>
              </a:rPr>
              <a:t>Imitación</a:t>
            </a:r>
            <a:endParaRPr sz="3200">
              <a:solidFill>
                <a:srgbClr val="050607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Noto Sans Symbols"/>
              <a:buChar char="✔"/>
            </a:pPr>
            <a:r>
              <a:rPr lang="es-CO" sz="3200">
                <a:solidFill>
                  <a:srgbClr val="050607"/>
                </a:solidFill>
              </a:rPr>
              <a:t>Usurpaciones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Noto Sans Symbols"/>
              <a:buChar char="✔"/>
            </a:pPr>
            <a:r>
              <a:rPr lang="es-CO" sz="3200">
                <a:solidFill>
                  <a:srgbClr val="050607"/>
                </a:solidFill>
              </a:rPr>
              <a:t>Perfidia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32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838200" y="863600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Arial"/>
              <a:buNone/>
            </a:pPr>
            <a:r>
              <a:rPr lang="es-CO">
                <a:solidFill>
                  <a:srgbClr val="050607"/>
                </a:solidFill>
              </a:rPr>
              <a:t>Imitación</a:t>
            </a:r>
            <a:endParaRPr/>
          </a:p>
        </p:txBody>
      </p:sp>
      <p:sp>
        <p:nvSpPr>
          <p:cNvPr id="214" name="Google Shape;214;p29"/>
          <p:cNvSpPr txBox="1"/>
          <p:nvPr>
            <p:ph idx="1" type="body"/>
          </p:nvPr>
        </p:nvSpPr>
        <p:spPr>
          <a:xfrm>
            <a:off x="838200" y="1758421"/>
            <a:ext cx="10515600" cy="677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000"/>
              <a:buNone/>
            </a:pPr>
            <a:r>
              <a:rPr lang="es-CO">
                <a:solidFill>
                  <a:srgbClr val="050607"/>
                </a:solidFill>
              </a:rPr>
              <a:t>Se trata de la utilización de cualquier signo que pueda confundirse con el Emblema de la Cruz Roja.</a:t>
            </a:r>
            <a:endParaRPr>
              <a:solidFill>
                <a:srgbClr val="050607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None/>
            </a:pPr>
            <a:r>
              <a:t/>
            </a:r>
            <a:endParaRPr>
              <a:solidFill>
                <a:srgbClr val="050607"/>
              </a:solidFill>
            </a:endParaRPr>
          </a:p>
        </p:txBody>
      </p:sp>
      <p:pic>
        <p:nvPicPr>
          <p:cNvPr descr="Resultado de imagen para imitacion emblema cruz roja" id="215" name="Google Shape;21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2050" y="2837929"/>
            <a:ext cx="798195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4">
            <a:alphaModFix/>
          </a:blip>
          <a:srcRect b="4929" l="59615" r="0" t="25516"/>
          <a:stretch/>
        </p:blipFill>
        <p:spPr>
          <a:xfrm>
            <a:off x="8161865" y="4461371"/>
            <a:ext cx="1557520" cy="13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idx="1" type="body"/>
          </p:nvPr>
        </p:nvSpPr>
        <p:spPr>
          <a:xfrm>
            <a:off x="462844" y="1371601"/>
            <a:ext cx="10515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000"/>
              <a:buNone/>
            </a:pPr>
            <a:r>
              <a:rPr lang="es-CO">
                <a:solidFill>
                  <a:srgbClr val="050607"/>
                </a:solidFill>
              </a:rPr>
              <a:t>consiste en la utilización del emblema de la Cruz Roja por entidades o personas que no tienen derecho a usarlo.</a:t>
            </a:r>
            <a:endParaRPr>
              <a:solidFill>
                <a:srgbClr val="050607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None/>
            </a:pPr>
            <a:r>
              <a:t/>
            </a:r>
            <a:endParaRPr>
              <a:solidFill>
                <a:srgbClr val="050607"/>
              </a:solidFill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711200" y="660400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050607"/>
                </a:solidFill>
                <a:latin typeface="Arial"/>
                <a:ea typeface="Arial"/>
                <a:cs typeface="Arial"/>
                <a:sym typeface="Arial"/>
              </a:rPr>
              <a:t>Usurpaciones</a:t>
            </a:r>
            <a:endParaRPr b="1" i="0" sz="32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 rotWithShape="1">
          <a:blip r:embed="rId3">
            <a:alphaModFix/>
          </a:blip>
          <a:srcRect b="28024" l="0" r="0" t="32346"/>
          <a:stretch/>
        </p:blipFill>
        <p:spPr>
          <a:xfrm>
            <a:off x="354882" y="2189386"/>
            <a:ext cx="2955585" cy="238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1734" y="2189386"/>
            <a:ext cx="3087748" cy="400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844" y="4800600"/>
            <a:ext cx="2788355" cy="15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17643" y="2273829"/>
            <a:ext cx="4797778" cy="3598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/>
          <p:nvPr>
            <p:ph type="title"/>
          </p:nvPr>
        </p:nvSpPr>
        <p:spPr>
          <a:xfrm>
            <a:off x="711200" y="660400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Arial"/>
              <a:buNone/>
            </a:pPr>
            <a:r>
              <a:rPr lang="es-CO">
                <a:solidFill>
                  <a:srgbClr val="050607"/>
                </a:solidFill>
              </a:rPr>
              <a:t>Usurpaciones</a:t>
            </a:r>
            <a:endParaRPr/>
          </a:p>
        </p:txBody>
      </p:sp>
      <p:sp>
        <p:nvSpPr>
          <p:cNvPr id="232" name="Google Shape;232;p31"/>
          <p:cNvSpPr txBox="1"/>
          <p:nvPr>
            <p:ph idx="1" type="body"/>
          </p:nvPr>
        </p:nvSpPr>
        <p:spPr>
          <a:xfrm>
            <a:off x="838200" y="2286000"/>
            <a:ext cx="10515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D:\Pictures\Uso Indebido del Emblema - Imitacion.jpg" id="233" name="Google Shape;233;p31"/>
          <p:cNvPicPr preferRelativeResize="0"/>
          <p:nvPr/>
        </p:nvPicPr>
        <p:blipFill rotWithShape="1">
          <a:blip r:embed="rId3">
            <a:alphaModFix/>
          </a:blip>
          <a:srcRect b="19428" l="1796" r="-1795" t="18124"/>
          <a:stretch/>
        </p:blipFill>
        <p:spPr>
          <a:xfrm>
            <a:off x="308498" y="1582722"/>
            <a:ext cx="2204717" cy="245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391" y="1577944"/>
            <a:ext cx="1964613" cy="245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 rotWithShape="1">
          <a:blip r:embed="rId5">
            <a:alphaModFix/>
          </a:blip>
          <a:srcRect b="8215" l="17298" r="12322" t="26698"/>
          <a:stretch/>
        </p:blipFill>
        <p:spPr>
          <a:xfrm>
            <a:off x="4699000" y="1582722"/>
            <a:ext cx="3533706" cy="245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6">
            <a:alphaModFix/>
          </a:blip>
          <a:srcRect b="24444" l="0" r="0" t="20865"/>
          <a:stretch/>
        </p:blipFill>
        <p:spPr>
          <a:xfrm>
            <a:off x="8394960" y="1577944"/>
            <a:ext cx="3367671" cy="2455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7">
            <a:alphaModFix/>
          </a:blip>
          <a:srcRect b="19875" l="0" r="0" t="47653"/>
          <a:stretch/>
        </p:blipFill>
        <p:spPr>
          <a:xfrm>
            <a:off x="249231" y="4411131"/>
            <a:ext cx="3872292" cy="16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 rotWithShape="1">
          <a:blip r:embed="rId8">
            <a:alphaModFix/>
          </a:blip>
          <a:srcRect b="38395" l="10164" r="14607" t="31605"/>
          <a:stretch/>
        </p:blipFill>
        <p:spPr>
          <a:xfrm>
            <a:off x="4304172" y="4216400"/>
            <a:ext cx="3928534" cy="208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94960" y="4216400"/>
            <a:ext cx="3443072" cy="2040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2"/>
          <p:cNvSpPr txBox="1"/>
          <p:nvPr>
            <p:ph type="title"/>
          </p:nvPr>
        </p:nvSpPr>
        <p:spPr>
          <a:xfrm>
            <a:off x="254000" y="883179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880"/>
              <a:buFont typeface="Arial"/>
              <a:buNone/>
            </a:pPr>
            <a:r>
              <a:rPr lang="es-CO" sz="2880">
                <a:solidFill>
                  <a:srgbClr val="050607"/>
                </a:solidFill>
              </a:rPr>
              <a:t>Perfidia</a:t>
            </a:r>
            <a:br>
              <a:rPr lang="es-CO" sz="2880">
                <a:solidFill>
                  <a:srgbClr val="050607"/>
                </a:solidFill>
              </a:rPr>
            </a:br>
            <a:endParaRPr sz="2880"/>
          </a:p>
        </p:txBody>
      </p:sp>
      <p:sp>
        <p:nvSpPr>
          <p:cNvPr id="245" name="Google Shape;245;p32"/>
          <p:cNvSpPr txBox="1"/>
          <p:nvPr>
            <p:ph idx="1" type="body"/>
          </p:nvPr>
        </p:nvSpPr>
        <p:spPr>
          <a:xfrm>
            <a:off x="558800" y="1659467"/>
            <a:ext cx="10515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000"/>
              <a:buNone/>
            </a:pPr>
            <a:r>
              <a:rPr lang="es-CO">
                <a:solidFill>
                  <a:srgbClr val="050607"/>
                </a:solidFill>
              </a:rPr>
              <a:t>Es la utilización del emblema, en tiempo de conflicto armado, para engañar u obtener una ventaja militar sobre el adversario.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None/>
            </a:pPr>
            <a:r>
              <a:t/>
            </a:r>
            <a:endParaRPr>
              <a:solidFill>
                <a:srgbClr val="050607"/>
              </a:solidFill>
            </a:endParaRPr>
          </a:p>
          <a:p>
            <a:pPr indent="0" lvl="0" marL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000"/>
              <a:buNone/>
            </a:pPr>
            <a:r>
              <a:rPr b="1" lang="es-CO">
                <a:solidFill>
                  <a:srgbClr val="050607"/>
                </a:solidFill>
              </a:rPr>
              <a:t>Ley 599 de 2000, Artículo 143. Perfidia: </a:t>
            </a:r>
            <a:r>
              <a:rPr lang="es-CO">
                <a:solidFill>
                  <a:srgbClr val="050607"/>
                </a:solidFill>
              </a:rPr>
              <a:t>El que, con ocasión y en desarrollo de conflicto armado y con el propósito de dañar o atacar al adversario, simule la condición de persona protegida o utilice indebidamente signos de protección como la Cruz Roja o la Media Luna Roja, la bandera de las Naciones Unidas o de otros organismos Intergubernamentales, la bandera blanca de parlamento o de rendición, banderas o uniformes de países neutrales o de destacamentos militares o policiales de las Naciones Unidas u otros signos de protección contemplados en tratados internacionales ratificados por Colombia, incurrirá por esa sola conducta en prisión (…)</a:t>
            </a:r>
            <a:endParaRPr/>
          </a:p>
        </p:txBody>
      </p:sp>
      <p:pic>
        <p:nvPicPr>
          <p:cNvPr id="246" name="Google Shape;246;p32"/>
          <p:cNvPicPr preferRelativeResize="0"/>
          <p:nvPr/>
        </p:nvPicPr>
        <p:blipFill rotWithShape="1">
          <a:blip r:embed="rId3">
            <a:alphaModFix/>
          </a:blip>
          <a:srcRect b="36350" l="55040" r="16401" t="40549"/>
          <a:stretch/>
        </p:blipFill>
        <p:spPr>
          <a:xfrm>
            <a:off x="7679720" y="4758266"/>
            <a:ext cx="2514816" cy="1627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600" y="731838"/>
            <a:ext cx="7154333" cy="53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838200" y="2286000"/>
            <a:ext cx="10515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838200" y="2286000"/>
            <a:ext cx="10515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58" name="Google Shape;25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8466" y="762000"/>
            <a:ext cx="6824133" cy="511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/>
          <p:nvPr>
            <p:ph type="title"/>
          </p:nvPr>
        </p:nvSpPr>
        <p:spPr>
          <a:xfrm>
            <a:off x="838200" y="1041400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Arial"/>
              <a:buNone/>
            </a:pPr>
            <a:r>
              <a:rPr lang="es-CO">
                <a:solidFill>
                  <a:srgbClr val="050607"/>
                </a:solidFill>
              </a:rPr>
              <a:t>Medidas de Protección del Emblema</a:t>
            </a:r>
            <a:endParaRPr>
              <a:solidFill>
                <a:srgbClr val="050607"/>
              </a:solidFill>
            </a:endParaRPr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838200" y="2286000"/>
            <a:ext cx="10515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960"/>
              <a:buFont typeface="Noto Sans Symbols"/>
              <a:buChar char="▪"/>
            </a:pPr>
            <a:r>
              <a:rPr lang="es-CO" sz="2960">
                <a:solidFill>
                  <a:srgbClr val="050607"/>
                </a:solidFill>
              </a:rPr>
              <a:t>Ley  142 de 1937</a:t>
            </a:r>
            <a:endParaRPr/>
          </a:p>
          <a:p>
            <a:pPr indent="-26924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960"/>
              <a:buFont typeface="Noto Sans Symbols"/>
              <a:buNone/>
            </a:pPr>
            <a:r>
              <a:t/>
            </a:r>
            <a:endParaRPr sz="2960">
              <a:solidFill>
                <a:srgbClr val="050607"/>
              </a:solidFill>
            </a:endParaRPr>
          </a:p>
          <a:p>
            <a:pPr indent="-4572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960"/>
              <a:buFont typeface="Noto Sans Symbols"/>
              <a:buChar char="▪"/>
            </a:pPr>
            <a:r>
              <a:rPr lang="es-CO" sz="2960">
                <a:solidFill>
                  <a:srgbClr val="050607"/>
                </a:solidFill>
              </a:rPr>
              <a:t>Ley 49 de 1948</a:t>
            </a:r>
            <a:endParaRPr/>
          </a:p>
          <a:p>
            <a:pPr indent="-26924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960"/>
              <a:buFont typeface="Noto Sans Symbols"/>
              <a:buNone/>
            </a:pPr>
            <a:r>
              <a:t/>
            </a:r>
            <a:endParaRPr sz="2960">
              <a:solidFill>
                <a:srgbClr val="050607"/>
              </a:solidFill>
            </a:endParaRPr>
          </a:p>
          <a:p>
            <a:pPr indent="-4572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960"/>
              <a:buFont typeface="Noto Sans Symbols"/>
              <a:buChar char="▪"/>
            </a:pPr>
            <a:r>
              <a:rPr lang="es-CO" sz="2960">
                <a:solidFill>
                  <a:srgbClr val="050607"/>
                </a:solidFill>
              </a:rPr>
              <a:t>Ley 875 de 2004</a:t>
            </a:r>
            <a:endParaRPr/>
          </a:p>
          <a:p>
            <a:pPr indent="-26924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960"/>
              <a:buFont typeface="Noto Sans Symbols"/>
              <a:buNone/>
            </a:pPr>
            <a:r>
              <a:t/>
            </a:r>
            <a:endParaRPr sz="2960">
              <a:solidFill>
                <a:srgbClr val="050607"/>
              </a:solidFill>
            </a:endParaRPr>
          </a:p>
          <a:p>
            <a:pPr indent="-4572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960"/>
              <a:buFont typeface="Noto Sans Symbols"/>
              <a:buChar char="▪"/>
            </a:pPr>
            <a:r>
              <a:rPr lang="es-CO" sz="2960">
                <a:solidFill>
                  <a:srgbClr val="050607"/>
                </a:solidFill>
              </a:rPr>
              <a:t>Decreto 138 de 2005</a:t>
            </a:r>
            <a:endParaRPr sz="2960">
              <a:solidFill>
                <a:srgbClr val="050607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1383032" y="1034579"/>
            <a:ext cx="8856984" cy="532859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9"/>
          <p:cNvSpPr txBox="1"/>
          <p:nvPr/>
        </p:nvSpPr>
        <p:spPr>
          <a:xfrm>
            <a:off x="877782" y="2578936"/>
            <a:ext cx="252507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1863 Conferencia Internacional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9"/>
          <p:cNvSpPr txBox="1"/>
          <p:nvPr/>
        </p:nvSpPr>
        <p:spPr>
          <a:xfrm>
            <a:off x="2331617" y="4271425"/>
            <a:ext cx="20878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símbolo escogido fue la bandera suiza invertida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9"/>
          <p:cNvSpPr txBox="1"/>
          <p:nvPr/>
        </p:nvSpPr>
        <p:spPr>
          <a:xfrm>
            <a:off x="3693796" y="2435572"/>
            <a:ext cx="208788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estableció a partir del convenio de 1864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 txBox="1"/>
          <p:nvPr/>
        </p:nvSpPr>
        <p:spPr>
          <a:xfrm>
            <a:off x="5157528" y="4330898"/>
            <a:ext cx="1956539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1876 Turquía Emblema de la Media Luna Roja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/>
        </p:nvSpPr>
        <p:spPr>
          <a:xfrm>
            <a:off x="6299836" y="2155537"/>
            <a:ext cx="207264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Emblema reconocido en el convenio de Ginebra de 1929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9"/>
          <p:cNvSpPr txBox="1"/>
          <p:nvPr/>
        </p:nvSpPr>
        <p:spPr>
          <a:xfrm>
            <a:off x="7852098" y="4350066"/>
            <a:ext cx="143256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2005 Cristal Rojo en Israel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4901" y="1445032"/>
            <a:ext cx="2124075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8976" y="1478845"/>
            <a:ext cx="209550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4901" y="1445032"/>
            <a:ext cx="2124075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11885" y="1371591"/>
            <a:ext cx="2190750" cy="41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0497" y="2195054"/>
            <a:ext cx="4141179" cy="2758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 rotWithShape="1">
          <a:blip r:embed="rId7">
            <a:alphaModFix/>
          </a:blip>
          <a:srcRect b="2976" l="0" r="0" t="2453"/>
          <a:stretch/>
        </p:blipFill>
        <p:spPr>
          <a:xfrm>
            <a:off x="5919526" y="2195054"/>
            <a:ext cx="3649332" cy="275858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" name="Google Shape;54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24327" y="2439216"/>
            <a:ext cx="1649023" cy="2308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idx="1" type="body"/>
          </p:nvPr>
        </p:nvSpPr>
        <p:spPr>
          <a:xfrm>
            <a:off x="838200" y="1919288"/>
            <a:ext cx="105156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2000"/>
              <a:buNone/>
            </a:pPr>
            <a:r>
              <a:rPr b="1" lang="es-CO" u="sng">
                <a:solidFill>
                  <a:srgbClr val="050607"/>
                </a:solidFill>
              </a:rPr>
              <a:t>Acciones de persuasión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Noto Sans Symbols"/>
              <a:buChar char="✔"/>
            </a:pPr>
            <a:r>
              <a:rPr lang="es-CO">
                <a:solidFill>
                  <a:srgbClr val="050607"/>
                </a:solidFill>
              </a:rPr>
              <a:t>Contacto con la persona responsable y solicitarle el cese inmediato del mismo. </a:t>
            </a:r>
            <a:endParaRPr>
              <a:solidFill>
                <a:srgbClr val="050607"/>
              </a:solidFill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Noto Sans Symbols"/>
              <a:buChar char="✔"/>
            </a:pPr>
            <a:r>
              <a:rPr lang="es-CO">
                <a:solidFill>
                  <a:srgbClr val="050607"/>
                </a:solidFill>
              </a:rPr>
              <a:t>Enviar un oficio  al representante legal o responsable de la entidad.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Noto Sans Symbols"/>
              <a:buChar char="✔"/>
            </a:pPr>
            <a:r>
              <a:rPr lang="es-CO">
                <a:solidFill>
                  <a:srgbClr val="050607"/>
                </a:solidFill>
              </a:rPr>
              <a:t>Normas de protección, su restricción en el uso y finalidad, solicitud de que cese el uso indebido del emblema.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000"/>
              <a:buNone/>
            </a:pPr>
            <a:r>
              <a:rPr b="1" lang="es-CO" u="sng">
                <a:solidFill>
                  <a:srgbClr val="050607"/>
                </a:solidFill>
              </a:rPr>
              <a:t>Acciones administrativas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Noto Sans Symbols"/>
              <a:buChar char="✔"/>
            </a:pPr>
            <a:r>
              <a:rPr lang="es-CO">
                <a:solidFill>
                  <a:srgbClr val="050607"/>
                </a:solidFill>
              </a:rPr>
              <a:t>Se interponen ante autoridades administrativas de orden nacional, departamental o local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50607"/>
              </a:buClr>
              <a:buSzPts val="2000"/>
              <a:buFont typeface="Noto Sans Symbols"/>
              <a:buChar char="✔"/>
            </a:pPr>
            <a:r>
              <a:rPr lang="es-CO">
                <a:solidFill>
                  <a:srgbClr val="050607"/>
                </a:solidFill>
              </a:rPr>
              <a:t>Inspecciones de Policía, Departamentos de Policía, Ministerios, Secretarias departamentales o municipales </a:t>
            </a:r>
            <a:endParaRPr>
              <a:solidFill>
                <a:srgbClr val="050607"/>
              </a:solidFill>
            </a:endParaRPr>
          </a:p>
          <a:p>
            <a:pPr indent="-215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070"/>
              </a:buClr>
              <a:buSzPts val="2000"/>
              <a:buFont typeface="Noto Sans Symbols"/>
              <a:buNone/>
            </a:pPr>
            <a:r>
              <a:t/>
            </a:r>
            <a:endParaRPr>
              <a:solidFill>
                <a:srgbClr val="050607"/>
              </a:solidFill>
            </a:endParaRPr>
          </a:p>
        </p:txBody>
      </p:sp>
      <p:sp>
        <p:nvSpPr>
          <p:cNvPr id="270" name="Google Shape;270;p36"/>
          <p:cNvSpPr txBox="1"/>
          <p:nvPr>
            <p:ph type="title"/>
          </p:nvPr>
        </p:nvSpPr>
        <p:spPr>
          <a:xfrm>
            <a:off x="838200" y="1041400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Arial"/>
              <a:buNone/>
            </a:pPr>
            <a:r>
              <a:rPr lang="es-CO">
                <a:solidFill>
                  <a:srgbClr val="050607"/>
                </a:solidFill>
              </a:rPr>
              <a:t>Medidas de Protección del Emblema</a:t>
            </a:r>
            <a:endParaRPr>
              <a:solidFill>
                <a:srgbClr val="050607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7"/>
          <p:cNvPicPr preferRelativeResize="0"/>
          <p:nvPr/>
        </p:nvPicPr>
        <p:blipFill rotWithShape="1">
          <a:blip r:embed="rId3">
            <a:alphaModFix/>
          </a:blip>
          <a:srcRect b="8147" l="0" r="0" t="24198"/>
          <a:stretch/>
        </p:blipFill>
        <p:spPr>
          <a:xfrm>
            <a:off x="1854197" y="905934"/>
            <a:ext cx="8153400" cy="551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movimiento internacional de la cruz roja" id="59" name="Google Shape;5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1294519"/>
            <a:ext cx="4729316" cy="3147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imitacion emblema cruz roja" id="60" name="Google Shape;6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7212" y="1255154"/>
            <a:ext cx="2120801" cy="21315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imitacion emblema cruz roja" id="61" name="Google Shape;6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5680" y="1346728"/>
            <a:ext cx="2039939" cy="2039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imitacion emblema cruz roja" id="62" name="Google Shape;6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10149" y="1241953"/>
            <a:ext cx="2314732" cy="2243667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0"/>
          <p:cNvSpPr txBox="1"/>
          <p:nvPr/>
        </p:nvSpPr>
        <p:spPr>
          <a:xfrm>
            <a:off x="9969910" y="2389239"/>
            <a:ext cx="10695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USO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n para movimiento internacional de la cruz roja" id="64" name="Google Shape;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2429" y="3643226"/>
            <a:ext cx="4073545" cy="271076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/>
        </p:nvSpPr>
        <p:spPr>
          <a:xfrm>
            <a:off x="8032955" y="4904150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DESUSO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0"/>
          <p:cNvSpPr txBox="1"/>
          <p:nvPr/>
        </p:nvSpPr>
        <p:spPr>
          <a:xfrm>
            <a:off x="4632636" y="464263"/>
            <a:ext cx="251863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s-CO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VIGENTES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1"/>
          <p:cNvPicPr preferRelativeResize="0"/>
          <p:nvPr/>
        </p:nvPicPr>
        <p:blipFill rotWithShape="1">
          <a:blip r:embed="rId3">
            <a:alphaModFix/>
          </a:blip>
          <a:srcRect b="3385" l="6230" r="1620" t="2009"/>
          <a:stretch/>
        </p:blipFill>
        <p:spPr>
          <a:xfrm>
            <a:off x="1936955" y="1866877"/>
            <a:ext cx="8180440" cy="4641257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1"/>
          <p:cNvSpPr txBox="1"/>
          <p:nvPr/>
        </p:nvSpPr>
        <p:spPr>
          <a:xfrm>
            <a:off x="648930" y="994357"/>
            <a:ext cx="1021571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2016, se aprobó un logotipo para identificar la labor Universal del Movimiento Internacional de la Cruz Roja y la Media Luna Roja.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730045" y="2712883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0"/>
              <a:buFont typeface="Arial"/>
              <a:buNone/>
            </a:pPr>
            <a:r>
              <a:rPr lang="es-CO" sz="4000"/>
              <a:t>USOS DEL EMBLEMA</a:t>
            </a:r>
            <a:endParaRPr sz="4000"/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38200" y="746432"/>
            <a:ext cx="10515600" cy="8524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50607"/>
              </a:buClr>
              <a:buSzPts val="3200"/>
              <a:buFont typeface="Arial"/>
              <a:buNone/>
            </a:pPr>
            <a:r>
              <a:rPr lang="es-CO">
                <a:solidFill>
                  <a:srgbClr val="050607"/>
                </a:solidFill>
              </a:rPr>
              <a:t>Emblema a Titulo Protector</a:t>
            </a:r>
            <a:endParaRPr>
              <a:solidFill>
                <a:srgbClr val="050607"/>
              </a:solidFill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6334" y="1713170"/>
            <a:ext cx="5600700" cy="4476750"/>
          </a:xfrm>
          <a:prstGeom prst="rect">
            <a:avLst/>
          </a:prstGeom>
          <a:noFill/>
          <a:ln cap="flat" cmpd="sng" w="12700">
            <a:solidFill>
              <a:srgbClr val="05060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3"/>
          <p:cNvSpPr txBox="1"/>
          <p:nvPr/>
        </p:nvSpPr>
        <p:spPr>
          <a:xfrm>
            <a:off x="563051" y="2709398"/>
            <a:ext cx="5031504" cy="478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rgbClr val="222A35"/>
                </a:solidFill>
                <a:latin typeface="Arial"/>
                <a:ea typeface="Arial"/>
                <a:cs typeface="Arial"/>
                <a:sym typeface="Arial"/>
              </a:rPr>
              <a:t>Se define como la manifestación visible de la protección que los convenios de Ginebra reconoce al personal y bienes sanitarios para el desarrollo de su labor.</a:t>
            </a:r>
            <a:endParaRPr b="0" i="0" sz="2400" u="none" cap="none" strike="noStrike">
              <a:solidFill>
                <a:srgbClr val="222A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838200" y="973137"/>
            <a:ext cx="10515600" cy="8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1774723" y="636313"/>
            <a:ext cx="8793480" cy="576792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000" y="0"/>
                </a:moveTo>
                <a:close/>
              </a:path>
              <a:path extrusionOk="0" fill="none" h="120000" w="120000">
                <a:moveTo>
                  <a:pt x="-10000" y="22500"/>
                </a:moveTo>
                <a:lnTo>
                  <a:pt x="-46000" y="135000"/>
                </a:lnTo>
              </a:path>
            </a:pathLst>
          </a:cu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-114300" lvl="1" marL="11430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</a:pPr>
            <a:r>
              <a:rPr b="0" i="0" lang="es-CO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 uso es restringido; sólo están autorizados a portarlo en Colombia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Componentes del Movimiento Internacional de la           Cruz Roja y la Media Luna Roja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Servicio Sanitario de la fuerza Armadas.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114300" marR="0" rtl="0" algn="l">
              <a:lnSpc>
                <a:spcPct val="75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prism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Cruz Roja 2020">
  <a:themeElements>
    <a:clrScheme name="Cruz Roja 1">
      <a:dk1>
        <a:srgbClr val="44546A"/>
      </a:dk1>
      <a:lt1>
        <a:srgbClr val="FFFFFF"/>
      </a:lt1>
      <a:dk2>
        <a:srgbClr val="44546A"/>
      </a:dk2>
      <a:lt2>
        <a:srgbClr val="E7E6E6"/>
      </a:lt2>
      <a:accent1>
        <a:srgbClr val="C00000"/>
      </a:accent1>
      <a:accent2>
        <a:srgbClr val="44546A"/>
      </a:accent2>
      <a:accent3>
        <a:srgbClr val="7B7B7B"/>
      </a:accent3>
      <a:accent4>
        <a:srgbClr val="FFC000"/>
      </a:accent4>
      <a:accent5>
        <a:srgbClr val="4472C4"/>
      </a:accent5>
      <a:accent6>
        <a:srgbClr val="FD5959"/>
      </a:accent6>
      <a:hlink>
        <a:srgbClr val="000000"/>
      </a:hlink>
      <a:folHlink>
        <a:srgbClr val="E7E6E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